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93" r:id="rId1"/>
  </p:sldMasterIdLst>
  <p:notesMasterIdLst>
    <p:notesMasterId r:id="rId18"/>
  </p:notesMasterIdLst>
  <p:handoutMasterIdLst>
    <p:handoutMasterId r:id="rId19"/>
  </p:handoutMasterIdLst>
  <p:sldIdLst>
    <p:sldId id="257" r:id="rId2"/>
    <p:sldId id="333" r:id="rId3"/>
    <p:sldId id="321" r:id="rId4"/>
    <p:sldId id="322" r:id="rId5"/>
    <p:sldId id="323" r:id="rId6"/>
    <p:sldId id="334" r:id="rId7"/>
    <p:sldId id="335" r:id="rId8"/>
    <p:sldId id="336" r:id="rId9"/>
    <p:sldId id="337" r:id="rId10"/>
    <p:sldId id="330" r:id="rId11"/>
    <p:sldId id="331" r:id="rId12"/>
    <p:sldId id="338" r:id="rId13"/>
    <p:sldId id="339" r:id="rId14"/>
    <p:sldId id="340" r:id="rId15"/>
    <p:sldId id="332" r:id="rId16"/>
    <p:sldId id="319" r:id="rId17"/>
  </p:sldIdLst>
  <p:sldSz cx="9144000" cy="6858000" type="screen4x3"/>
  <p:notesSz cx="6718300" cy="101219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3643A3FF-6991-4D04-B8B2-FCE086041752}">
          <p14:sldIdLst>
            <p14:sldId id="257"/>
          </p14:sldIdLst>
        </p14:section>
        <p14:section name="Introduction" id="{4C341B87-EF4D-4058-A331-41B4D8267F50}">
          <p14:sldIdLst>
            <p14:sldId id="333"/>
            <p14:sldId id="321"/>
          </p14:sldIdLst>
        </p14:section>
        <p14:section name="Architectural Design" id="{5808A793-625A-42D4-AED0-FAB57DAC6B1D}">
          <p14:sldIdLst>
            <p14:sldId id="322"/>
            <p14:sldId id="323"/>
            <p14:sldId id="334"/>
            <p14:sldId id="335"/>
          </p14:sldIdLst>
        </p14:section>
        <p14:section name="Example" id="{A5818044-051E-4B12-BE17-51475A2C00FB}">
          <p14:sldIdLst>
            <p14:sldId id="336"/>
            <p14:sldId id="337"/>
          </p14:sldIdLst>
        </p14:section>
        <p14:section name="Design Decisions" id="{D71A4392-3623-414E-B752-6CA5B4CD84EE}">
          <p14:sldIdLst>
            <p14:sldId id="330"/>
            <p14:sldId id="331"/>
          </p14:sldIdLst>
        </p14:section>
        <p14:section name="Arch &amp; System Characteristics" id="{A87DB180-9ED1-44F3-9362-56927AA1527E}">
          <p14:sldIdLst>
            <p14:sldId id="338"/>
            <p14:sldId id="339"/>
            <p14:sldId id="340"/>
          </p14:sldIdLst>
        </p14:section>
        <p14:section name="Untitled Section" id="{5FB5133A-995E-4CB2-97CF-4542BCC82069}">
          <p14:sldIdLst>
            <p14:sldId id="332"/>
            <p14:sldId id="319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4719" autoAdjust="0"/>
  </p:normalViewPr>
  <p:slideViewPr>
    <p:cSldViewPr>
      <p:cViewPr>
        <p:scale>
          <a:sx n="66" d="100"/>
          <a:sy n="66" d="100"/>
        </p:scale>
        <p:origin x="-1692" y="-4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>
            <a:lvl1pPr defTabSz="972783">
              <a:defRPr sz="1300"/>
            </a:lvl1pPr>
          </a:lstStyle>
          <a:p>
            <a:r>
              <a:rPr lang="en-US" smtClean="0"/>
              <a:t>Lecture 20 - Architectural Design</a:t>
            </a:r>
            <a:endParaRPr lang="en-US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911" y="6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>
            <a:lvl1pPr algn="r" defTabSz="972783">
              <a:defRPr sz="1300"/>
            </a:lvl1pPr>
          </a:lstStyle>
          <a:p>
            <a:r>
              <a:rPr lang="en-US" smtClean="0"/>
              <a:t>Wednesday May 04, 2011</a:t>
            </a:r>
            <a:endParaRPr lang="en-US"/>
          </a:p>
        </p:txBody>
      </p:sp>
      <p:sp>
        <p:nvSpPr>
          <p:cNvPr id="6963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613579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75" tIns="48638" rIns="97275" bIns="48638" numCol="1" anchor="b" anchorCtr="0" compatLnSpc="1">
            <a:prstTxWarp prst="textNoShape">
              <a:avLst/>
            </a:prstTxWarp>
          </a:bodyPr>
          <a:lstStyle>
            <a:lvl1pPr defTabSz="972783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6963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911" y="9613579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275" tIns="48638" rIns="97275" bIns="48638" numCol="1" anchor="b" anchorCtr="0" compatLnSpc="1">
            <a:prstTxWarp prst="textNoShape">
              <a:avLst/>
            </a:prstTxWarp>
          </a:bodyPr>
          <a:lstStyle>
            <a:lvl1pPr algn="r" defTabSz="972783">
              <a:defRPr sz="1300"/>
            </a:lvl1pPr>
          </a:lstStyle>
          <a:p>
            <a:fld id="{FCC9BE4C-DB34-4927-840B-7FF8C2387A2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8278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6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>
            <a:lvl1pPr defTabSz="972783">
              <a:defRPr sz="1300"/>
            </a:lvl1pPr>
          </a:lstStyle>
          <a:p>
            <a:r>
              <a:rPr lang="en-US" smtClean="0"/>
              <a:t>Lecture 20 - Architectural Design</a:t>
            </a: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7446" y="6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>
            <a:lvl1pPr algn="r" defTabSz="972783">
              <a:defRPr sz="1300"/>
            </a:lvl1pPr>
          </a:lstStyle>
          <a:p>
            <a:r>
              <a:rPr lang="en-US" smtClean="0"/>
              <a:t>Wednesday May 04, 2011</a:t>
            </a:r>
            <a:endParaRPr 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5062" y="4807584"/>
            <a:ext cx="4928186" cy="4555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615172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b" anchorCtr="0" compatLnSpc="1">
            <a:prstTxWarp prst="textNoShape">
              <a:avLst/>
            </a:prstTxWarp>
          </a:bodyPr>
          <a:lstStyle>
            <a:lvl1pPr defTabSz="972783">
              <a:defRPr sz="1300"/>
            </a:lvl1pPr>
          </a:lstStyle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7446" y="9615172"/>
            <a:ext cx="2910854" cy="506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7275" tIns="48638" rIns="97275" bIns="48638" numCol="1" anchor="b" anchorCtr="0" compatLnSpc="1">
            <a:prstTxWarp prst="textNoShape">
              <a:avLst/>
            </a:prstTxWarp>
          </a:bodyPr>
          <a:lstStyle>
            <a:lvl1pPr algn="r" defTabSz="972783">
              <a:defRPr sz="1300"/>
            </a:lvl1pPr>
          </a:lstStyle>
          <a:p>
            <a:fld id="{038339ED-2296-4DD2-8DDA-3E91310961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60838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pitchFamily="6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3B6B6-996D-4291-89CE-BD29EAC28C53}" type="slidenum">
              <a:rPr lang="en-US"/>
              <a:pPr/>
              <a:t>1</a:t>
            </a:fld>
            <a:endParaRPr lang="en-US"/>
          </a:p>
        </p:txBody>
      </p:sp>
      <p:sp>
        <p:nvSpPr>
          <p:cNvPr id="5122" name="Rectangle 2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828675" y="758825"/>
            <a:ext cx="5060950" cy="3795713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95062" y="4807584"/>
            <a:ext cx="4928186" cy="4555811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 lIns="97275" tIns="48638" rIns="97275" bIns="48638"/>
          <a:lstStyle/>
          <a:p>
            <a:r>
              <a:rPr lang="en-US" dirty="0" smtClean="0"/>
              <a:t>See:</a:t>
            </a:r>
          </a:p>
          <a:p>
            <a:r>
              <a:rPr lang="en-US" smtClean="0"/>
              <a:t>http://www.utd.edu/~chung/SA/syllabus.htm</a:t>
            </a:r>
          </a:p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Wednesday May 04,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8" name="Header Placeholder 7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Lecture 20 - Architectural Design</a:t>
            </a:r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38339ED-2296-4DD2-8DDA-3E9131096126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smtClean="0"/>
              <a:t>Wednesday May 04,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SWE 205: Introduction to Software Engineering</a:t>
            </a:r>
            <a:endParaRPr lang="en-US"/>
          </a:p>
        </p:txBody>
      </p:sp>
      <p:sp>
        <p:nvSpPr>
          <p:cNvPr id="7" name="Header Placeholder 6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 smtClean="0"/>
              <a:t>Lecture 20 - Architectural Design</a:t>
            </a: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04875" y="3648075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904875" y="3648075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E7B2C29E-32E2-4270-9F39-4390A601CD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92AEC6-1B88-4FD8-A1C6-BBB32591F80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3768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Straight Connector 11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914ADA-5420-4AF6-A24C-F9C8AD1F65D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5251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2A3623-FFC2-4AF2-AFDE-FFB509E453A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403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4AB6B8-1CDB-4ADC-A8AD-989BE178929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66683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10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Straight Connector 14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02A4DFF-0E0E-4841-AB88-FC5AFA58D7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2707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685925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19200" y="22860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1219200" y="2819400"/>
            <a:ext cx="6858000" cy="289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5895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-Ne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1219200" y="1778000"/>
            <a:ext cx="6858000" cy="990600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5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1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1292542" y="2814320"/>
            <a:ext cx="6929438" cy="2971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132242" y="2824162"/>
            <a:ext cx="544158" cy="2967038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581400" y="0"/>
            <a:ext cx="5410200" cy="533400"/>
          </a:xfrm>
        </p:spPr>
        <p:txBody>
          <a:bodyPr anchor="ctr"/>
          <a:lstStyle>
            <a:lvl1pPr marL="0" indent="0" algn="r"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1828800" y="2895600"/>
            <a:ext cx="6324600" cy="2819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4" name="Rectangle 3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" name="Rectangle 5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4875" y="1539875"/>
            <a:ext cx="7315200" cy="1279525"/>
            <a:chOff x="904875" y="1539875"/>
            <a:chExt cx="7315200" cy="1279525"/>
          </a:xfrm>
        </p:grpSpPr>
        <p:sp>
          <p:nvSpPr>
            <p:cNvPr id="20" name="Rectangle 19"/>
            <p:cNvSpPr/>
            <p:nvPr/>
          </p:nvSpPr>
          <p:spPr>
            <a:xfrm>
              <a:off x="904875" y="1539875"/>
              <a:ext cx="7315200" cy="1279525"/>
            </a:xfrm>
            <a:prstGeom prst="rect">
              <a:avLst/>
            </a:prstGeom>
            <a:solidFill>
              <a:schemeClr val="bg1"/>
            </a:solidFill>
            <a:ln w="6350" cap="rnd" cmpd="sng" algn="ctr">
              <a:solidFill>
                <a:schemeClr val="accent1"/>
              </a:solidFill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904875" y="1539875"/>
              <a:ext cx="228600" cy="1279525"/>
            </a:xfrm>
            <a:prstGeom prst="rect">
              <a:avLst/>
            </a:prstGeom>
            <a:solidFill>
              <a:schemeClr val="accent1"/>
            </a:solidFill>
            <a:ln w="6350" cap="rnd" cmpd="sng" algn="ctr">
              <a:noFill/>
              <a:prstDash val="solid"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sp>
        <p:nvSpPr>
          <p:cNvPr id="25" name="Subtitle 8"/>
          <p:cNvSpPr txBox="1">
            <a:spLocks/>
          </p:cNvSpPr>
          <p:nvPr/>
        </p:nvSpPr>
        <p:spPr bwMode="auto">
          <a:xfrm>
            <a:off x="3429000" y="0"/>
            <a:ext cx="5715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marL="0" indent="0" algn="r" rtl="0" eaLnBrk="1" fontAlgn="base" hangingPunct="1">
              <a:spcBef>
                <a:spcPts val="600"/>
              </a:spcBef>
              <a:spcAft>
                <a:spcPct val="0"/>
              </a:spcAft>
              <a:buClr>
                <a:schemeClr val="accent1"/>
              </a:buClr>
              <a:buSzPct val="76000"/>
              <a:buFont typeface="Wingdings 3" pitchFamily="18" charset="2"/>
              <a:buNone/>
              <a:defRPr sz="18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4572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6000"/>
              <a:buFont typeface="Wingdings 3" pitchFamily="18" charset="2"/>
              <a:buNone/>
              <a:defRPr sz="23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1" fontAlgn="base" hangingPunct="1">
              <a:spcBef>
                <a:spcPts val="500"/>
              </a:spcBef>
              <a:spcAft>
                <a:spcPct val="0"/>
              </a:spcAft>
              <a:buClr>
                <a:srgbClr val="BCBCBC"/>
              </a:buClr>
              <a:buSzPct val="76000"/>
              <a:buFont typeface="Wingdings 3" pitchFamily="18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1" fontAlgn="base" hangingPunct="1">
              <a:spcBef>
                <a:spcPts val="400"/>
              </a:spcBef>
              <a:spcAft>
                <a:spcPct val="0"/>
              </a:spcAft>
              <a:buClr>
                <a:srgbClr val="8BA2B4"/>
              </a:buClr>
              <a:buSzPct val="70000"/>
              <a:buFont typeface="Wingdings" pitchFamily="2" charset="2"/>
              <a:buNone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1" fontAlgn="base" hangingPunct="1">
              <a:spcBef>
                <a:spcPts val="3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itchFamily="2" charset="2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ts val="300"/>
              </a:spcBef>
              <a:buClr>
                <a:srgbClr val="9FB8CD">
                  <a:shade val="75000"/>
                </a:srgbClr>
              </a:buClr>
              <a:buSzPct val="75000"/>
              <a:buFont typeface="Wingdings 3"/>
              <a:buNone/>
              <a:defRPr kumimoji="0" lang="en-US" sz="16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ts val="300"/>
              </a:spcBef>
              <a:buClr>
                <a:srgbClr val="727CA3">
                  <a:shade val="75000"/>
                </a:srgb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ts val="300"/>
              </a:spcBef>
              <a:buClr>
                <a:prstClr val="white">
                  <a:shade val="50000"/>
                </a:prstClr>
              </a:buClr>
              <a:buSzPct val="75000"/>
              <a:buFont typeface="Wingdings 3"/>
              <a:buNone/>
              <a:defRPr kumimoji="0"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ts val="300"/>
              </a:spcBef>
              <a:buClr>
                <a:srgbClr val="9FB8CD"/>
              </a:buClr>
              <a:buSzPct val="75000"/>
              <a:buFont typeface="Wingdings 3"/>
              <a:buNone/>
              <a:defRPr kumimoji="0" lang="en-US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6" name="Snip Diagonal Corner Rectangle 25"/>
          <p:cNvSpPr/>
          <p:nvPr/>
        </p:nvSpPr>
        <p:spPr>
          <a:xfrm>
            <a:off x="8458200" y="0"/>
            <a:ext cx="685800" cy="533400"/>
          </a:xfrm>
          <a:prstGeom prst="snip2DiagRect">
            <a:avLst>
              <a:gd name="adj1" fmla="val 0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nip Diagonal Corner Rectangle 26"/>
          <p:cNvSpPr/>
          <p:nvPr/>
        </p:nvSpPr>
        <p:spPr>
          <a:xfrm>
            <a:off x="3429000" y="0"/>
            <a:ext cx="5715000" cy="533400"/>
          </a:xfrm>
          <a:prstGeom prst="snip2DiagRect">
            <a:avLst>
              <a:gd name="adj1" fmla="val 0"/>
              <a:gd name="adj2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 rot="16200000">
            <a:off x="-129691" y="4102556"/>
            <a:ext cx="30680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Objectives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480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E6EFA536-BF07-417E-9D69-F23A20C0727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2738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572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685800"/>
            <a:ext cx="8229600" cy="5638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492875"/>
            <a:ext cx="1981200" cy="365125"/>
          </a:xfrm>
        </p:spPr>
        <p:txBody>
          <a:bodyPr/>
          <a:lstStyle>
            <a:lvl1pPr>
              <a:defRPr b="1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Straight Connector 28"/>
          <p:cNvSpPr>
            <a:spLocks noChangeShapeType="1"/>
          </p:cNvSpPr>
          <p:nvPr/>
        </p:nvSpPr>
        <p:spPr bwMode="auto">
          <a:xfrm>
            <a:off x="457200" y="6096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48224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1E5E0219-78E1-456D-A801-013E1821A8E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00471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897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304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3579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-Narr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-9525"/>
            <a:ext cx="9144000" cy="6477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traight Connector 28"/>
          <p:cNvSpPr>
            <a:spLocks noChangeShapeType="1"/>
          </p:cNvSpPr>
          <p:nvPr/>
        </p:nvSpPr>
        <p:spPr bwMode="auto">
          <a:xfrm>
            <a:off x="457200" y="8001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533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5279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1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 smtClean="0">
                <a:solidFill>
                  <a:schemeClr val="tx2"/>
                </a:solidFill>
              </a:defRPr>
            </a:lvl1pPr>
          </a:lstStyle>
          <a:p>
            <a:fld id="{A0645F56-87C8-49AE-AB69-38FEEA9AA94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32" name="Straight Connector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6477000"/>
            <a:ext cx="9144000" cy="381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lide Number Placeholder 5"/>
          <p:cNvSpPr txBox="1">
            <a:spLocks/>
          </p:cNvSpPr>
          <p:nvPr/>
        </p:nvSpPr>
        <p:spPr>
          <a:xfrm>
            <a:off x="59636" y="6456226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 sz="1100" dirty="0" smtClean="0">
                <a:ea typeface="ＭＳ Ｐゴシック" pitchFamily="64" charset="-128"/>
                <a:cs typeface="+mn-cs"/>
              </a:rPr>
              <a:t>SWE</a:t>
            </a:r>
            <a:r>
              <a:rPr lang="en-US" sz="1100" baseline="0" dirty="0" smtClean="0">
                <a:ea typeface="ＭＳ Ｐゴシック" pitchFamily="64" charset="-128"/>
                <a:cs typeface="+mn-cs"/>
              </a:rPr>
              <a:t> 205: Introduction to Software Engineering</a:t>
            </a:r>
            <a:endParaRPr lang="en-US" sz="1100" dirty="0">
              <a:ea typeface="ＭＳ Ｐゴシック" pitchFamily="64" charset="-128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  <p:sldLayoutId id="2147483707" r:id="rId14"/>
    <p:sldLayoutId id="2147483708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8BA2B4"/>
        </a:buClr>
        <a:buSzPct val="70000"/>
        <a:buFont typeface="Wingdings" pitchFamily="2" charset="2"/>
        <a:buChar char="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Lecture – </a:t>
            </a:r>
            <a:r>
              <a:rPr lang="en-US" dirty="0" smtClean="0"/>
              <a:t>17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Architectural Design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1600" dirty="0" smtClean="0"/>
              <a:t>SWE 205 - Introduction to Software Engineering</a:t>
            </a:r>
            <a:endParaRPr lang="en-US" sz="1600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 smtClean="0"/>
              <a:t>Introduce architectural design and to discuss its importance</a:t>
            </a:r>
          </a:p>
          <a:p>
            <a:pPr lvl="1"/>
            <a:r>
              <a:rPr lang="en-US" dirty="0" smtClean="0"/>
              <a:t>Advantages of explicit architecture.</a:t>
            </a:r>
          </a:p>
          <a:p>
            <a:pPr lvl="1"/>
            <a:r>
              <a:rPr lang="en-US" dirty="0" smtClean="0"/>
              <a:t>Architecture and system characteristics.</a:t>
            </a:r>
          </a:p>
          <a:p>
            <a:pPr lvl="1"/>
            <a:r>
              <a:rPr lang="en-US" dirty="0" smtClean="0"/>
              <a:t>Architectural conflicts.</a:t>
            </a:r>
          </a:p>
          <a:p>
            <a:endParaRPr lang="en-US" dirty="0"/>
          </a:p>
        </p:txBody>
      </p:sp>
      <p:grpSp>
        <p:nvGrpSpPr>
          <p:cNvPr id="5" name="Group 4"/>
          <p:cNvGrpSpPr/>
          <p:nvPr/>
        </p:nvGrpSpPr>
        <p:grpSpPr>
          <a:xfrm rot="21378723">
            <a:off x="5552962" y="4715405"/>
            <a:ext cx="3109453" cy="1739592"/>
            <a:chOff x="5203650" y="328004"/>
            <a:chExt cx="4001876" cy="2238858"/>
          </a:xfrm>
        </p:grpSpPr>
        <p:sp>
          <p:nvSpPr>
            <p:cNvPr id="6" name="Horizontal Scroll 5"/>
            <p:cNvSpPr/>
            <p:nvPr/>
          </p:nvSpPr>
          <p:spPr>
            <a:xfrm>
              <a:off x="6131799" y="638504"/>
              <a:ext cx="3073727" cy="1371602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5400" dirty="0" smtClean="0"/>
                <a:t>Ch 6</a:t>
              </a:r>
              <a:endParaRPr lang="en-US" sz="5400" dirty="0"/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Architectural design decisions</a:t>
            </a:r>
          </a:p>
        </p:txBody>
      </p:sp>
      <p:sp>
        <p:nvSpPr>
          <p:cNvPr id="3491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219200"/>
            <a:ext cx="5029200" cy="4937760"/>
          </a:xfrm>
        </p:spPr>
        <p:txBody>
          <a:bodyPr/>
          <a:lstStyle/>
          <a:p>
            <a:r>
              <a:rPr lang="en-US" dirty="0" smtClean="0"/>
              <a:t>Architectural </a:t>
            </a:r>
            <a:r>
              <a:rPr lang="en-US" dirty="0"/>
              <a:t>design is a creative process so the process differs depending on the type of system being developed.</a:t>
            </a:r>
          </a:p>
          <a:p>
            <a:endParaRPr lang="en-US" dirty="0" smtClean="0"/>
          </a:p>
          <a:p>
            <a:r>
              <a:rPr lang="en-US" dirty="0" smtClean="0"/>
              <a:t>However</a:t>
            </a:r>
            <a:r>
              <a:rPr lang="en-US" dirty="0"/>
              <a:t>, a number of common decisions span all design processes.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EAEA9E-D618-48C8-9BD1-8429CB0030C2}" type="slidenum">
              <a:rPr lang="ar-SA"/>
              <a:pPr/>
              <a:t>10</a:t>
            </a:fld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5867400" y="1295400"/>
            <a:ext cx="2774069" cy="1739592"/>
            <a:chOff x="5203650" y="328004"/>
            <a:chExt cx="3570236" cy="2238858"/>
          </a:xfrm>
        </p:grpSpPr>
        <p:sp>
          <p:nvSpPr>
            <p:cNvPr id="10" name="Horizontal Scroll 9"/>
            <p:cNvSpPr/>
            <p:nvPr/>
          </p:nvSpPr>
          <p:spPr>
            <a:xfrm>
              <a:off x="6131799" y="638503"/>
              <a:ext cx="2642087" cy="1371601"/>
            </a:xfrm>
            <a:prstGeom prst="horizontalScroll">
              <a:avLst/>
            </a:prstGeom>
            <a:effectLst>
              <a:outerShdw blurRad="203200" dist="1143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5400" dirty="0" smtClean="0"/>
                <a:t>6.1</a:t>
              </a:r>
              <a:endParaRPr lang="en-US" sz="5400" dirty="0"/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91463">
              <a:off x="5203650" y="328004"/>
              <a:ext cx="1822430" cy="2238858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B"/>
          <p:cNvSpPr/>
          <p:nvPr/>
        </p:nvSpPr>
        <p:spPr>
          <a:xfrm>
            <a:off x="12700" y="6718300"/>
            <a:ext cx="4813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10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1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9184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9185" name="section3"/>
          <p:cNvSpPr/>
          <p:nvPr/>
        </p:nvSpPr>
        <p:spPr>
          <a:xfrm>
            <a:off x="1270000" y="0"/>
            <a:ext cx="15281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Architectural Design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9188" name="section4"/>
          <p:cNvSpPr/>
          <p:nvPr/>
        </p:nvSpPr>
        <p:spPr>
          <a:xfrm>
            <a:off x="2794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9189" name="section5"/>
          <p:cNvSpPr/>
          <p:nvPr/>
        </p:nvSpPr>
        <p:spPr>
          <a:xfrm>
            <a:off x="4064000" y="0"/>
            <a:ext cx="149385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Design Decisions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49190" name="section6"/>
          <p:cNvSpPr/>
          <p:nvPr/>
        </p:nvSpPr>
        <p:spPr>
          <a:xfrm>
            <a:off x="5562600" y="0"/>
            <a:ext cx="215228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 &amp; System Characteristics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21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Architectural design </a:t>
            </a:r>
            <a:r>
              <a:rPr lang="en-US" dirty="0" smtClean="0"/>
              <a:t>decisions</a:t>
            </a:r>
            <a:endParaRPr lang="en-US" dirty="0"/>
          </a:p>
        </p:txBody>
      </p:sp>
      <p:sp>
        <p:nvSpPr>
          <p:cNvPr id="350211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Is </a:t>
            </a:r>
            <a:r>
              <a:rPr lang="en-US" sz="2800" dirty="0"/>
              <a:t>there a generic application architecture that can be used?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/>
              <a:t>will the system be distributed?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What </a:t>
            </a:r>
            <a:r>
              <a:rPr lang="en-US" sz="2800" dirty="0"/>
              <a:t>architectural styles are appropriate?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What </a:t>
            </a:r>
            <a:r>
              <a:rPr lang="en-US" sz="2800" dirty="0"/>
              <a:t>approach will be used to structure the system?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/>
              <a:t>will the system be decomposed into modules?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What </a:t>
            </a:r>
            <a:r>
              <a:rPr lang="en-US" sz="2800" dirty="0"/>
              <a:t>control strategy should be used?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/>
              <a:t>will the architectural design be evaluated?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800" dirty="0" smtClean="0"/>
              <a:t>How </a:t>
            </a:r>
            <a:r>
              <a:rPr lang="en-US" sz="2800" dirty="0"/>
              <a:t>should the architecture be documented?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70BE10-D478-4EFF-9C50-01BAC1397546}" type="slidenum">
              <a:rPr lang="ar-SA"/>
              <a:pPr/>
              <a:t>11</a:t>
            </a:fld>
            <a:endParaRPr lang="en-US"/>
          </a:p>
        </p:txBody>
      </p:sp>
      <p:sp>
        <p:nvSpPr>
          <p:cNvPr id="25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B"/>
          <p:cNvSpPr/>
          <p:nvPr/>
        </p:nvSpPr>
        <p:spPr>
          <a:xfrm>
            <a:off x="12700" y="6718300"/>
            <a:ext cx="5295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11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3"/>
          <p:cNvSpPr/>
          <p:nvPr/>
        </p:nvSpPr>
        <p:spPr>
          <a:xfrm>
            <a:off x="1270000" y="0"/>
            <a:ext cx="15281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Architectural Design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4"/>
          <p:cNvSpPr/>
          <p:nvPr/>
        </p:nvSpPr>
        <p:spPr>
          <a:xfrm>
            <a:off x="2794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50208" name="section5"/>
          <p:cNvSpPr/>
          <p:nvPr/>
        </p:nvSpPr>
        <p:spPr>
          <a:xfrm>
            <a:off x="4064000" y="0"/>
            <a:ext cx="149385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Design Decisions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50209" name="section6"/>
          <p:cNvSpPr/>
          <p:nvPr/>
        </p:nvSpPr>
        <p:spPr>
          <a:xfrm>
            <a:off x="5562600" y="0"/>
            <a:ext cx="215228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 &amp; System Characteristics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02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3502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502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502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502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502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502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382000" cy="917575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Architecture and system characteristics</a:t>
            </a:r>
            <a:endParaRPr lang="en-US" sz="2800" dirty="0" smtClean="0"/>
          </a:p>
        </p:txBody>
      </p:sp>
      <p:sp>
        <p:nvSpPr>
          <p:cNvPr id="33997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4800" y="1371600"/>
            <a:ext cx="82296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Performance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Localize critical operations and minimize communications. Use large rather than fine-grain components.</a:t>
            </a:r>
          </a:p>
          <a:p>
            <a:pPr lvl="1"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Security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Use a layered architecture with critical assets in the inner layers.</a:t>
            </a:r>
          </a:p>
          <a:p>
            <a:pPr lvl="1" eaLnBrk="1" hangingPunct="1">
              <a:lnSpc>
                <a:spcPct val="90000"/>
              </a:lnSpc>
            </a:pPr>
            <a:endParaRPr lang="en-US" sz="2400" dirty="0" smtClean="0"/>
          </a:p>
          <a:p>
            <a:pPr eaLnBrk="1" hangingPunct="1">
              <a:lnSpc>
                <a:spcPct val="90000"/>
              </a:lnSpc>
            </a:pPr>
            <a:r>
              <a:rPr lang="en-US" sz="2800" dirty="0" smtClean="0"/>
              <a:t>Safety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Localize safety-critical features in a small number of sub-systems.</a:t>
            </a:r>
          </a:p>
        </p:txBody>
      </p:sp>
      <p:sp>
        <p:nvSpPr>
          <p:cNvPr id="819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17D823B-DA3C-4884-80B2-9DAE83933213}" type="slidenum">
              <a:rPr lang="ar-SA"/>
              <a:pPr/>
              <a:t>12</a:t>
            </a:fld>
            <a:endParaRPr lang="en-US"/>
          </a:p>
        </p:txBody>
      </p:sp>
      <p:sp>
        <p:nvSpPr>
          <p:cNvPr id="2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B"/>
          <p:cNvSpPr/>
          <p:nvPr/>
        </p:nvSpPr>
        <p:spPr>
          <a:xfrm>
            <a:off x="12700" y="6718300"/>
            <a:ext cx="57912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12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3"/>
          <p:cNvSpPr/>
          <p:nvPr/>
        </p:nvSpPr>
        <p:spPr>
          <a:xfrm>
            <a:off x="1270000" y="0"/>
            <a:ext cx="15281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Architectural Design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4"/>
          <p:cNvSpPr/>
          <p:nvPr/>
        </p:nvSpPr>
        <p:spPr>
          <a:xfrm>
            <a:off x="2794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5"/>
          <p:cNvSpPr/>
          <p:nvPr/>
        </p:nvSpPr>
        <p:spPr>
          <a:xfrm>
            <a:off x="4064000" y="0"/>
            <a:ext cx="131786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Design Decisions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8192" name="section6"/>
          <p:cNvSpPr/>
          <p:nvPr/>
        </p:nvSpPr>
        <p:spPr>
          <a:xfrm>
            <a:off x="5384800" y="0"/>
            <a:ext cx="245166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Arch &amp; System Characteristics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399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399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399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Architecture and system characteristics</a:t>
            </a:r>
          </a:p>
        </p:txBody>
      </p:sp>
      <p:sp>
        <p:nvSpPr>
          <p:cNvPr id="3481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Availability</a:t>
            </a:r>
          </a:p>
          <a:p>
            <a:pPr lvl="1" eaLnBrk="1" hangingPunct="1"/>
            <a:r>
              <a:rPr lang="en-US" dirty="0" smtClean="0"/>
              <a:t>Include redundant components and mechanisms for fault tolerance.</a:t>
            </a:r>
          </a:p>
          <a:p>
            <a:pPr lvl="1" eaLnBrk="1" hangingPunct="1"/>
            <a:endParaRPr lang="en-US" dirty="0" smtClean="0"/>
          </a:p>
          <a:p>
            <a:pPr eaLnBrk="1" hangingPunct="1"/>
            <a:r>
              <a:rPr lang="en-US" dirty="0" smtClean="0"/>
              <a:t>Maintainability</a:t>
            </a:r>
          </a:p>
          <a:p>
            <a:pPr lvl="1" eaLnBrk="1" hangingPunct="1"/>
            <a:r>
              <a:rPr lang="en-US" dirty="0" smtClean="0"/>
              <a:t>Use fine-grain, replaceable components.</a:t>
            </a:r>
          </a:p>
        </p:txBody>
      </p:sp>
      <p:sp>
        <p:nvSpPr>
          <p:cNvPr id="9218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9EE07047-D9F9-4D97-B158-B4BBA2A0E0A8}" type="slidenum">
              <a:rPr lang="ar-SA"/>
              <a:pPr/>
              <a:t>13</a:t>
            </a:fld>
            <a:endParaRPr lang="en-US"/>
          </a:p>
        </p:txBody>
      </p:sp>
      <p:sp>
        <p:nvSpPr>
          <p:cNvPr id="2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B"/>
          <p:cNvSpPr/>
          <p:nvPr/>
        </p:nvSpPr>
        <p:spPr>
          <a:xfrm>
            <a:off x="12700" y="6718300"/>
            <a:ext cx="6273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13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3"/>
          <p:cNvSpPr/>
          <p:nvPr/>
        </p:nvSpPr>
        <p:spPr>
          <a:xfrm>
            <a:off x="1270000" y="0"/>
            <a:ext cx="15281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Architectural Design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4"/>
          <p:cNvSpPr/>
          <p:nvPr/>
        </p:nvSpPr>
        <p:spPr>
          <a:xfrm>
            <a:off x="2794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5"/>
          <p:cNvSpPr/>
          <p:nvPr/>
        </p:nvSpPr>
        <p:spPr>
          <a:xfrm>
            <a:off x="4064000" y="0"/>
            <a:ext cx="131786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Design Decisions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9216" name="section6"/>
          <p:cNvSpPr/>
          <p:nvPr/>
        </p:nvSpPr>
        <p:spPr>
          <a:xfrm>
            <a:off x="5384800" y="0"/>
            <a:ext cx="245166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Arch &amp; System Characteristics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481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481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Architectural conflicts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large-grain components improves performance but reduces maintainability.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Introducing redundant data improves availability but makes security more difficult.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Localizing safety-related features usually means more communication so degraded performance.</a:t>
            </a:r>
          </a:p>
        </p:txBody>
      </p:sp>
      <p:sp>
        <p:nvSpPr>
          <p:cNvPr id="1024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B12E2E1-332D-46A8-A34A-9D78BD0CE722}" type="slidenum">
              <a:rPr lang="ar-SA"/>
              <a:pPr/>
              <a:t>14</a:t>
            </a:fld>
            <a:endParaRPr lang="en-US"/>
          </a:p>
        </p:txBody>
      </p:sp>
      <p:sp>
        <p:nvSpPr>
          <p:cNvPr id="2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B"/>
          <p:cNvSpPr/>
          <p:nvPr/>
        </p:nvSpPr>
        <p:spPr>
          <a:xfrm>
            <a:off x="12700" y="6718300"/>
            <a:ext cx="6756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14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3"/>
          <p:cNvSpPr/>
          <p:nvPr/>
        </p:nvSpPr>
        <p:spPr>
          <a:xfrm>
            <a:off x="1270000" y="0"/>
            <a:ext cx="15281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Architectural Design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4"/>
          <p:cNvSpPr/>
          <p:nvPr/>
        </p:nvSpPr>
        <p:spPr>
          <a:xfrm>
            <a:off x="2794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5"/>
          <p:cNvSpPr/>
          <p:nvPr/>
        </p:nvSpPr>
        <p:spPr>
          <a:xfrm>
            <a:off x="4064000" y="0"/>
            <a:ext cx="131786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Design Decisions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0240" name="section6"/>
          <p:cNvSpPr/>
          <p:nvPr/>
        </p:nvSpPr>
        <p:spPr>
          <a:xfrm>
            <a:off x="5384800" y="0"/>
            <a:ext cx="2451668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Arch &amp; System Characteristics</a:t>
            </a:r>
            <a:endParaRPr lang="en-US" sz="1400" u="sng">
              <a:solidFill>
                <a:srgbClr val="17375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Think about ….	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Portal systems</a:t>
            </a:r>
          </a:p>
          <a:p>
            <a:endParaRPr lang="en-US" dirty="0" smtClean="0"/>
          </a:p>
          <a:p>
            <a:r>
              <a:rPr lang="en-US" dirty="0" smtClean="0"/>
              <a:t>Airlines reservation systems</a:t>
            </a:r>
          </a:p>
          <a:p>
            <a:endParaRPr lang="en-US" dirty="0" smtClean="0"/>
          </a:p>
          <a:p>
            <a:r>
              <a:rPr lang="en-US" dirty="0" smtClean="0"/>
              <a:t>Manufacturing systems </a:t>
            </a:r>
          </a:p>
          <a:p>
            <a:endParaRPr lang="en-US" dirty="0" smtClean="0"/>
          </a:p>
          <a:p>
            <a:r>
              <a:rPr lang="en-US" dirty="0" err="1" smtClean="0"/>
              <a:t>Plugin</a:t>
            </a:r>
            <a:r>
              <a:rPr lang="en-US" dirty="0" smtClean="0"/>
              <a:t>-based software e.g., </a:t>
            </a:r>
            <a:r>
              <a:rPr lang="en-US" dirty="0" err="1" smtClean="0"/>
              <a:t>firefox</a:t>
            </a:r>
            <a:r>
              <a:rPr lang="en-US" dirty="0" smtClean="0"/>
              <a:t>, notepad++</a:t>
            </a:r>
          </a:p>
          <a:p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2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PB"/>
          <p:cNvSpPr/>
          <p:nvPr/>
        </p:nvSpPr>
        <p:spPr>
          <a:xfrm>
            <a:off x="12700" y="6718300"/>
            <a:ext cx="7239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15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" name="section3"/>
          <p:cNvSpPr/>
          <p:nvPr/>
        </p:nvSpPr>
        <p:spPr>
          <a:xfrm>
            <a:off x="1270000" y="0"/>
            <a:ext cx="15281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Architectural Design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" name="section4"/>
          <p:cNvSpPr/>
          <p:nvPr/>
        </p:nvSpPr>
        <p:spPr>
          <a:xfrm>
            <a:off x="2794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" name="section5"/>
          <p:cNvSpPr/>
          <p:nvPr/>
        </p:nvSpPr>
        <p:spPr>
          <a:xfrm>
            <a:off x="4064000" y="0"/>
            <a:ext cx="131786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Design Decisions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5" name="section6"/>
          <p:cNvSpPr/>
          <p:nvPr/>
        </p:nvSpPr>
        <p:spPr>
          <a:xfrm>
            <a:off x="5384800" y="0"/>
            <a:ext cx="215228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 &amp; System Characteristics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Points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GB" sz="2400" dirty="0" smtClean="0"/>
              <a:t>The software architecture is the fundamental framework for structuring the system.</a:t>
            </a:r>
          </a:p>
          <a:p>
            <a:endParaRPr lang="en-GB" sz="2400" dirty="0" smtClean="0"/>
          </a:p>
          <a:p>
            <a:r>
              <a:rPr lang="en-GB" sz="2400" dirty="0" smtClean="0"/>
              <a:t>Architectural design represents the link between specification and design processes.</a:t>
            </a:r>
          </a:p>
          <a:p>
            <a:endParaRPr lang="en-GB" dirty="0" smtClean="0"/>
          </a:p>
          <a:p>
            <a:endParaRPr lang="en-GB" sz="2400" dirty="0" smtClean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2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PB"/>
          <p:cNvSpPr/>
          <p:nvPr/>
        </p:nvSpPr>
        <p:spPr>
          <a:xfrm>
            <a:off x="12700" y="6718300"/>
            <a:ext cx="77216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16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2" name="section3"/>
          <p:cNvSpPr/>
          <p:nvPr/>
        </p:nvSpPr>
        <p:spPr>
          <a:xfrm>
            <a:off x="1270000" y="0"/>
            <a:ext cx="15281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Architectural Design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" name="section4"/>
          <p:cNvSpPr/>
          <p:nvPr/>
        </p:nvSpPr>
        <p:spPr>
          <a:xfrm>
            <a:off x="2794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" name="section5"/>
          <p:cNvSpPr/>
          <p:nvPr/>
        </p:nvSpPr>
        <p:spPr>
          <a:xfrm>
            <a:off x="4064000" y="0"/>
            <a:ext cx="131786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Design Decisions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5" name="section6"/>
          <p:cNvSpPr/>
          <p:nvPr/>
        </p:nvSpPr>
        <p:spPr>
          <a:xfrm>
            <a:off x="5384800" y="0"/>
            <a:ext cx="215228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 &amp; System Characteristics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5486400"/>
            <a:ext cx="8229600" cy="990600"/>
          </a:xfrm>
        </p:spPr>
        <p:txBody>
          <a:bodyPr/>
          <a:lstStyle/>
          <a:p>
            <a:r>
              <a:rPr lang="en-US" dirty="0" smtClean="0"/>
              <a:t>Do you remember?	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EFA536-BF07-417E-9D69-F23A20C0727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Cloud Callout 4"/>
          <p:cNvSpPr/>
          <p:nvPr/>
        </p:nvSpPr>
        <p:spPr>
          <a:xfrm>
            <a:off x="1676400" y="381000"/>
            <a:ext cx="7239000" cy="5410200"/>
          </a:xfrm>
          <a:prstGeom prst="cloudCallout">
            <a:avLst>
              <a:gd name="adj1" fmla="val -42757"/>
              <a:gd name="adj2" fmla="val 50607"/>
            </a:avLst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 smtClean="0">
                <a:solidFill>
                  <a:schemeClr val="tx1"/>
                </a:solidFill>
              </a:rPr>
              <a:t>Software design and implementation (Sec 2.2.2)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Design Process: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i="1" u="sng" dirty="0" smtClean="0">
                <a:solidFill>
                  <a:schemeClr val="tx1"/>
                </a:solidFill>
              </a:rPr>
              <a:t>Architectural design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Interface design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Component design</a:t>
            </a:r>
          </a:p>
          <a:p>
            <a:pPr marL="731520" lvl="1" indent="-457200">
              <a:buFont typeface="+mj-lt"/>
              <a:buAutoNum type="arabicPeriod"/>
            </a:pPr>
            <a:r>
              <a:rPr lang="en-US" dirty="0" smtClean="0">
                <a:solidFill>
                  <a:schemeClr val="tx1"/>
                </a:solidFill>
              </a:rPr>
              <a:t>Database design</a:t>
            </a:r>
          </a:p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27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PB"/>
          <p:cNvSpPr/>
          <p:nvPr/>
        </p:nvSpPr>
        <p:spPr>
          <a:xfrm>
            <a:off x="12700" y="6718300"/>
            <a:ext cx="9398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2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30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2" name="section3"/>
          <p:cNvSpPr/>
          <p:nvPr/>
        </p:nvSpPr>
        <p:spPr>
          <a:xfrm>
            <a:off x="1270000" y="0"/>
            <a:ext cx="15281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Architectural Design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" name="section4"/>
          <p:cNvSpPr/>
          <p:nvPr/>
        </p:nvSpPr>
        <p:spPr>
          <a:xfrm>
            <a:off x="2794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4" name="section5"/>
          <p:cNvSpPr/>
          <p:nvPr/>
        </p:nvSpPr>
        <p:spPr>
          <a:xfrm>
            <a:off x="4064000" y="0"/>
            <a:ext cx="131786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Design Decisions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5" name="section6"/>
          <p:cNvSpPr/>
          <p:nvPr/>
        </p:nvSpPr>
        <p:spPr>
          <a:xfrm>
            <a:off x="5384800" y="0"/>
            <a:ext cx="215228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 &amp; System Characteristics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/>
              <a:t>Software architecture</a:t>
            </a:r>
          </a:p>
        </p:txBody>
      </p:sp>
      <p:sp>
        <p:nvSpPr>
          <p:cNvPr id="3368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GB" sz="2800" dirty="0" smtClean="0"/>
              <a:t>Large systems are decomposed into</a:t>
            </a:r>
          </a:p>
          <a:p>
            <a:pPr lvl="1" eaLnBrk="1" hangingPunct="1"/>
            <a:r>
              <a:rPr lang="en-GB" sz="2400" dirty="0" smtClean="0"/>
              <a:t>Sub-systems that provide some related set of services.</a:t>
            </a:r>
          </a:p>
          <a:p>
            <a:pPr lvl="1" eaLnBrk="1" hangingPunct="1"/>
            <a:endParaRPr lang="en-GB" sz="2400" dirty="0" smtClean="0"/>
          </a:p>
          <a:p>
            <a:pPr eaLnBrk="1" hangingPunct="1"/>
            <a:r>
              <a:rPr lang="en-GB" sz="2800" dirty="0" smtClean="0"/>
              <a:t>The design process for identifying the sub-systems making up a system; and </a:t>
            </a:r>
          </a:p>
          <a:p>
            <a:pPr lvl="1" eaLnBrk="1" hangingPunct="1"/>
            <a:r>
              <a:rPr lang="en-GB" sz="2400" dirty="0" smtClean="0"/>
              <a:t>the framework for sub-system control and communication is </a:t>
            </a:r>
            <a:r>
              <a:rPr lang="en-GB" sz="2400" b="1" u="sng" dirty="0" smtClean="0"/>
              <a:t>architectural</a:t>
            </a:r>
            <a:r>
              <a:rPr lang="en-GB" sz="2400" b="1" u="sng" dirty="0" smtClean="0">
                <a:solidFill>
                  <a:schemeClr val="accent1"/>
                </a:solidFill>
              </a:rPr>
              <a:t> </a:t>
            </a:r>
            <a:r>
              <a:rPr lang="en-GB" sz="2400" b="1" u="sng" dirty="0" smtClean="0"/>
              <a:t>design</a:t>
            </a:r>
            <a:r>
              <a:rPr lang="en-GB" sz="2400" i="1" dirty="0" smtClean="0"/>
              <a:t>.</a:t>
            </a:r>
          </a:p>
          <a:p>
            <a:pPr eaLnBrk="1" hangingPunct="1"/>
            <a:r>
              <a:rPr lang="en-GB" sz="2800" dirty="0" smtClean="0"/>
              <a:t>The output of this design process is a description of the</a:t>
            </a:r>
            <a:r>
              <a:rPr lang="en-GB" sz="2800" i="1" dirty="0" smtClean="0"/>
              <a:t> </a:t>
            </a:r>
            <a:r>
              <a:rPr lang="en-GB" sz="2800" b="1" u="sng" dirty="0" smtClean="0"/>
              <a:t>software architecture</a:t>
            </a:r>
            <a:r>
              <a:rPr lang="en-GB" sz="2800" dirty="0" smtClean="0">
                <a:solidFill>
                  <a:schemeClr val="accent1"/>
                </a:solidFill>
              </a:rPr>
              <a:t>			s</a:t>
            </a:r>
          </a:p>
          <a:p>
            <a:pPr eaLnBrk="1" hangingPunct="1"/>
            <a:endParaRPr lang="en-GB" sz="2800" dirty="0" smtClean="0"/>
          </a:p>
        </p:txBody>
      </p:sp>
      <p:sp>
        <p:nvSpPr>
          <p:cNvPr id="5122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6E6CB97F-AE29-4D5A-87DC-FF3AF08D12CE}" type="slidenum">
              <a:rPr lang="ar-SA"/>
              <a:pPr/>
              <a:t>3</a:t>
            </a:fld>
            <a:endParaRPr lang="en-US"/>
          </a:p>
        </p:txBody>
      </p:sp>
      <p:sp>
        <p:nvSpPr>
          <p:cNvPr id="2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B"/>
          <p:cNvSpPr/>
          <p:nvPr/>
        </p:nvSpPr>
        <p:spPr>
          <a:xfrm>
            <a:off x="12700" y="6718300"/>
            <a:ext cx="14224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3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ection2"/>
          <p:cNvSpPr/>
          <p:nvPr/>
        </p:nvSpPr>
        <p:spPr>
          <a:xfrm>
            <a:off x="-1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Introduction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29" name="section3"/>
          <p:cNvSpPr/>
          <p:nvPr/>
        </p:nvSpPr>
        <p:spPr>
          <a:xfrm>
            <a:off x="1270000" y="0"/>
            <a:ext cx="15281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Architectural Design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4"/>
          <p:cNvSpPr/>
          <p:nvPr/>
        </p:nvSpPr>
        <p:spPr>
          <a:xfrm>
            <a:off x="27940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5"/>
          <p:cNvSpPr/>
          <p:nvPr/>
        </p:nvSpPr>
        <p:spPr>
          <a:xfrm>
            <a:off x="4064000" y="0"/>
            <a:ext cx="131786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Design Decisions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6896" name="section6"/>
          <p:cNvSpPr/>
          <p:nvPr/>
        </p:nvSpPr>
        <p:spPr>
          <a:xfrm>
            <a:off x="5384800" y="0"/>
            <a:ext cx="215228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 &amp; System Characteristics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6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368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368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pPr eaLnBrk="1" hangingPunct="1"/>
            <a:r>
              <a:rPr lang="en-GB" dirty="0" smtClean="0"/>
              <a:t>Architectural design</a:t>
            </a:r>
          </a:p>
        </p:txBody>
      </p:sp>
      <p:sp>
        <p:nvSpPr>
          <p:cNvPr id="337923" name="Rectangle 3"/>
          <p:cNvSpPr>
            <a:spLocks noGrp="1" noChangeArrowheads="1"/>
          </p:cNvSpPr>
          <p:nvPr>
            <p:ph sz="quarter" idx="1"/>
          </p:nvPr>
        </p:nvSpPr>
        <p:spPr>
          <a:noFill/>
        </p:spPr>
        <p:txBody>
          <a:bodyPr lIns="90487" tIns="44450" rIns="90487" bIns="44450"/>
          <a:lstStyle/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An early stage of the system design process.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Represents the link between specification and design processes.</a:t>
            </a:r>
          </a:p>
          <a:p>
            <a:endParaRPr lang="en-GB" dirty="0" smtClean="0"/>
          </a:p>
          <a:p>
            <a:r>
              <a:rPr lang="en-GB" dirty="0" smtClean="0"/>
              <a:t>Often carried out in parallel with some specification activities.</a:t>
            </a:r>
          </a:p>
          <a:p>
            <a:endParaRPr lang="en-GB" dirty="0" smtClean="0"/>
          </a:p>
          <a:p>
            <a:r>
              <a:rPr lang="en-GB" dirty="0" smtClean="0"/>
              <a:t>It involves identifying major system components and their communications.</a:t>
            </a:r>
          </a:p>
        </p:txBody>
      </p:sp>
      <p:sp>
        <p:nvSpPr>
          <p:cNvPr id="614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6E877A6-5B5E-4197-AC50-629CF22B6206}" type="slidenum">
              <a:rPr lang="ar-SA"/>
              <a:pPr/>
              <a:t>4</a:t>
            </a:fld>
            <a:endParaRPr lang="en-US"/>
          </a:p>
        </p:txBody>
      </p:sp>
      <p:sp>
        <p:nvSpPr>
          <p:cNvPr id="2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B"/>
          <p:cNvSpPr/>
          <p:nvPr/>
        </p:nvSpPr>
        <p:spPr>
          <a:xfrm>
            <a:off x="12700" y="6718300"/>
            <a:ext cx="19050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4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3"/>
          <p:cNvSpPr/>
          <p:nvPr/>
        </p:nvSpPr>
        <p:spPr>
          <a:xfrm>
            <a:off x="1270000" y="0"/>
            <a:ext cx="17522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Architectural Design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0" name="section4"/>
          <p:cNvSpPr/>
          <p:nvPr/>
        </p:nvSpPr>
        <p:spPr>
          <a:xfrm>
            <a:off x="3022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5"/>
          <p:cNvSpPr/>
          <p:nvPr/>
        </p:nvSpPr>
        <p:spPr>
          <a:xfrm>
            <a:off x="4292600" y="0"/>
            <a:ext cx="131786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Design Decisions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144" name="section6"/>
          <p:cNvSpPr/>
          <p:nvPr/>
        </p:nvSpPr>
        <p:spPr>
          <a:xfrm>
            <a:off x="5613400" y="0"/>
            <a:ext cx="215228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 &amp; System Characteristics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GB" sz="4000" smtClean="0"/>
              <a:t>Advantages of explicit architecture</a:t>
            </a:r>
            <a:endParaRPr lang="en-GB" smtClean="0"/>
          </a:p>
        </p:txBody>
      </p:sp>
      <p:sp>
        <p:nvSpPr>
          <p:cNvPr id="338947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dirty="0" smtClean="0"/>
              <a:t>Stakeholder communication</a:t>
            </a:r>
          </a:p>
          <a:p>
            <a:pPr lvl="1" eaLnBrk="1" hangingPunct="1">
              <a:lnSpc>
                <a:spcPct val="90000"/>
              </a:lnSpc>
            </a:pPr>
            <a:r>
              <a:rPr lang="en-GB" dirty="0" smtClean="0"/>
              <a:t>Architecture may be used as a focus of discussion by system stakeholders.</a:t>
            </a:r>
          </a:p>
          <a:p>
            <a:pPr lvl="1" eaLnBrk="1" hangingPunct="1">
              <a:lnSpc>
                <a:spcPct val="90000"/>
              </a:lnSpc>
            </a:pPr>
            <a:endParaRPr lang="en-GB" dirty="0" smtClean="0"/>
          </a:p>
          <a:p>
            <a:pPr eaLnBrk="1" hangingPunct="1">
              <a:lnSpc>
                <a:spcPct val="90000"/>
              </a:lnSpc>
            </a:pPr>
            <a:r>
              <a:rPr lang="en-GB" dirty="0" smtClean="0"/>
              <a:t>System analysis</a:t>
            </a:r>
          </a:p>
          <a:p>
            <a:pPr lvl="1" eaLnBrk="1" hangingPunct="1">
              <a:lnSpc>
                <a:spcPct val="90000"/>
              </a:lnSpc>
            </a:pPr>
            <a:r>
              <a:rPr lang="en-GB" dirty="0" smtClean="0"/>
              <a:t>Means that analysis of whether the system can meet its non-functional requirements is possible.</a:t>
            </a:r>
          </a:p>
          <a:p>
            <a:pPr lvl="1" eaLnBrk="1" hangingPunct="1">
              <a:lnSpc>
                <a:spcPct val="90000"/>
              </a:lnSpc>
            </a:pPr>
            <a:endParaRPr lang="en-GB" dirty="0" smtClean="0"/>
          </a:p>
          <a:p>
            <a:pPr eaLnBrk="1" hangingPunct="1">
              <a:lnSpc>
                <a:spcPct val="90000"/>
              </a:lnSpc>
            </a:pPr>
            <a:r>
              <a:rPr lang="en-GB" dirty="0" smtClean="0"/>
              <a:t>Large-scale reuse</a:t>
            </a:r>
          </a:p>
          <a:p>
            <a:pPr lvl="1" eaLnBrk="1" hangingPunct="1">
              <a:lnSpc>
                <a:spcPct val="90000"/>
              </a:lnSpc>
            </a:pPr>
            <a:r>
              <a:rPr lang="en-GB" dirty="0" smtClean="0"/>
              <a:t>The architecture may be reusable across a range of systems.</a:t>
            </a:r>
          </a:p>
        </p:txBody>
      </p:sp>
      <p:sp>
        <p:nvSpPr>
          <p:cNvPr id="717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7AF2BBDE-2BC5-40A6-8668-024AFC4C7A3E}" type="slidenum">
              <a:rPr lang="ar-SA"/>
              <a:pPr/>
              <a:t>5</a:t>
            </a:fld>
            <a:endParaRPr lang="en-US"/>
          </a:p>
        </p:txBody>
      </p:sp>
      <p:sp>
        <p:nvSpPr>
          <p:cNvPr id="2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B"/>
          <p:cNvSpPr/>
          <p:nvPr/>
        </p:nvSpPr>
        <p:spPr>
          <a:xfrm>
            <a:off x="12700" y="6718300"/>
            <a:ext cx="24003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5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3"/>
          <p:cNvSpPr/>
          <p:nvPr/>
        </p:nvSpPr>
        <p:spPr>
          <a:xfrm>
            <a:off x="1270000" y="0"/>
            <a:ext cx="17522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Architectural Design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0" name="section4"/>
          <p:cNvSpPr/>
          <p:nvPr/>
        </p:nvSpPr>
        <p:spPr>
          <a:xfrm>
            <a:off x="3022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5"/>
          <p:cNvSpPr/>
          <p:nvPr/>
        </p:nvSpPr>
        <p:spPr>
          <a:xfrm>
            <a:off x="4292600" y="0"/>
            <a:ext cx="131786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Design Decisions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7168" name="section6"/>
          <p:cNvSpPr/>
          <p:nvPr/>
        </p:nvSpPr>
        <p:spPr>
          <a:xfrm>
            <a:off x="5613400" y="0"/>
            <a:ext cx="215228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 &amp; System Characteristics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89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38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389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38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/>
          <a:lstStyle/>
          <a:p>
            <a:pPr eaLnBrk="1" hangingPunct="1"/>
            <a:r>
              <a:rPr lang="en-GB" smtClean="0"/>
              <a:t>System structuring</a:t>
            </a:r>
          </a:p>
        </p:txBody>
      </p:sp>
      <p:sp>
        <p:nvSpPr>
          <p:cNvPr id="342019" name="Rectangle 3"/>
          <p:cNvSpPr>
            <a:spLocks noGrp="1" noChangeArrowheads="1"/>
          </p:cNvSpPr>
          <p:nvPr>
            <p:ph sz="quarter" idx="1"/>
          </p:nvPr>
        </p:nvSpPr>
        <p:spPr>
          <a:noFill/>
        </p:spPr>
        <p:txBody>
          <a:bodyPr lIns="90487" tIns="44450" rIns="90487" bIns="44450"/>
          <a:lstStyle/>
          <a:p>
            <a:pPr eaLnBrk="1" hangingPunct="1"/>
            <a:r>
              <a:rPr lang="en-GB" sz="2800" dirty="0" smtClean="0"/>
              <a:t>Concerned with decomposing the system into interacting sub-systems.</a:t>
            </a:r>
          </a:p>
          <a:p>
            <a:pPr eaLnBrk="1" hangingPunct="1"/>
            <a:endParaRPr lang="en-GB" sz="2800" dirty="0" smtClean="0"/>
          </a:p>
          <a:p>
            <a:pPr eaLnBrk="1" hangingPunct="1"/>
            <a:r>
              <a:rPr lang="en-GB" sz="2800" dirty="0" smtClean="0"/>
              <a:t>The architectural design is normally expressed as a block diagram presenting an overview of the system structure.</a:t>
            </a:r>
          </a:p>
          <a:p>
            <a:pPr eaLnBrk="1" hangingPunct="1"/>
            <a:endParaRPr lang="en-GB" sz="2800" dirty="0" smtClean="0"/>
          </a:p>
          <a:p>
            <a:pPr eaLnBrk="1" hangingPunct="1"/>
            <a:r>
              <a:rPr lang="en-GB" sz="2800" dirty="0" smtClean="0"/>
              <a:t>More specific models </a:t>
            </a:r>
          </a:p>
          <a:p>
            <a:pPr lvl="1" eaLnBrk="1" hangingPunct="1"/>
            <a:r>
              <a:rPr lang="en-GB" sz="2400" dirty="0" smtClean="0"/>
              <a:t>Showing how sub-systems share data, are distributed; and </a:t>
            </a:r>
          </a:p>
          <a:p>
            <a:pPr lvl="1" eaLnBrk="1" hangingPunct="1"/>
            <a:r>
              <a:rPr lang="en-GB" sz="2400" dirty="0" smtClean="0"/>
              <a:t>Interface with each other may also be developed.</a:t>
            </a:r>
          </a:p>
        </p:txBody>
      </p:sp>
      <p:sp>
        <p:nvSpPr>
          <p:cNvPr id="11266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A84845C-2F14-43DE-8039-12B537A1E202}" type="slidenum">
              <a:rPr lang="ar-SA"/>
              <a:pPr/>
              <a:t>6</a:t>
            </a:fld>
            <a:endParaRPr lang="en-US"/>
          </a:p>
        </p:txBody>
      </p:sp>
      <p:sp>
        <p:nvSpPr>
          <p:cNvPr id="2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B"/>
          <p:cNvSpPr/>
          <p:nvPr/>
        </p:nvSpPr>
        <p:spPr>
          <a:xfrm>
            <a:off x="12700" y="6718300"/>
            <a:ext cx="28829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6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3"/>
          <p:cNvSpPr/>
          <p:nvPr/>
        </p:nvSpPr>
        <p:spPr>
          <a:xfrm>
            <a:off x="1270000" y="0"/>
            <a:ext cx="17522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Architectural Design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0" name="section4"/>
          <p:cNvSpPr/>
          <p:nvPr/>
        </p:nvSpPr>
        <p:spPr>
          <a:xfrm>
            <a:off x="3022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1" name="section5"/>
          <p:cNvSpPr/>
          <p:nvPr/>
        </p:nvSpPr>
        <p:spPr>
          <a:xfrm>
            <a:off x="4292600" y="0"/>
            <a:ext cx="131786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Design Decisions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1264" name="section6"/>
          <p:cNvSpPr/>
          <p:nvPr/>
        </p:nvSpPr>
        <p:spPr>
          <a:xfrm>
            <a:off x="5613400" y="0"/>
            <a:ext cx="215228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 &amp; System Characteristics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20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20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420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420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Box and line diagrams</a:t>
            </a:r>
          </a:p>
        </p:txBody>
      </p:sp>
      <p:sp>
        <p:nvSpPr>
          <p:cNvPr id="13316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Very abstract - they do not show the nature of component relationships nor the externally visible properties of the sub-systems.</a:t>
            </a:r>
          </a:p>
          <a:p>
            <a:pPr eaLnBrk="1" hangingPunct="1"/>
            <a:endParaRPr lang="en-US" sz="2800" dirty="0" smtClean="0"/>
          </a:p>
        </p:txBody>
      </p:sp>
      <p:sp>
        <p:nvSpPr>
          <p:cNvPr id="13314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8111352C-A5F4-45FF-87FC-7455DB894936}" type="slidenum">
              <a:rPr lang="ar-SA"/>
              <a:pPr/>
              <a:t>7</a:t>
            </a:fld>
            <a:endParaRPr lang="en-US"/>
          </a:p>
        </p:txBody>
      </p:sp>
      <p:sp>
        <p:nvSpPr>
          <p:cNvPr id="5" name="Rectangle 4"/>
          <p:cNvSpPr>
            <a:spLocks/>
          </p:cNvSpPr>
          <p:nvPr/>
        </p:nvSpPr>
        <p:spPr>
          <a:xfrm>
            <a:off x="1828800" y="2865120"/>
            <a:ext cx="182880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Subsystem 1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>
            <a:spLocks/>
          </p:cNvSpPr>
          <p:nvPr/>
        </p:nvSpPr>
        <p:spPr>
          <a:xfrm>
            <a:off x="1828800" y="4160520"/>
            <a:ext cx="182880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Subsystem 2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>
            <a:stCxn id="5" idx="2"/>
            <a:endCxn id="6" idx="0"/>
          </p:cNvCxnSpPr>
          <p:nvPr/>
        </p:nvCxnSpPr>
        <p:spPr>
          <a:xfrm rot="5400000">
            <a:off x="2415540" y="3832860"/>
            <a:ext cx="655320" cy="1588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101"/>
          <p:cNvCxnSpPr>
            <a:stCxn id="6" idx="2"/>
            <a:endCxn id="14" idx="1"/>
          </p:cNvCxnSpPr>
          <p:nvPr/>
        </p:nvCxnSpPr>
        <p:spPr>
          <a:xfrm rot="16200000" flipH="1">
            <a:off x="3512820" y="4030980"/>
            <a:ext cx="594360" cy="2133600"/>
          </a:xfrm>
          <a:prstGeom prst="bentConnector2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Rectangle 11"/>
          <p:cNvSpPr>
            <a:spLocks/>
          </p:cNvSpPr>
          <p:nvPr/>
        </p:nvSpPr>
        <p:spPr>
          <a:xfrm>
            <a:off x="4876800" y="3581400"/>
            <a:ext cx="182880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Subsystem 4</a:t>
            </a:r>
          </a:p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>
            <a:spLocks/>
          </p:cNvSpPr>
          <p:nvPr/>
        </p:nvSpPr>
        <p:spPr>
          <a:xfrm>
            <a:off x="4876800" y="5074920"/>
            <a:ext cx="1828800" cy="6400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Subsystem 3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5" name="Straight Arrow Connector 101"/>
          <p:cNvCxnSpPr>
            <a:stCxn id="5" idx="3"/>
            <a:endCxn id="12" idx="0"/>
          </p:cNvCxnSpPr>
          <p:nvPr/>
        </p:nvCxnSpPr>
        <p:spPr>
          <a:xfrm>
            <a:off x="3657600" y="3185160"/>
            <a:ext cx="2133600" cy="396240"/>
          </a:xfrm>
          <a:prstGeom prst="bentConnector2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01"/>
          <p:cNvCxnSpPr>
            <a:stCxn id="12" idx="2"/>
            <a:endCxn id="14" idx="0"/>
          </p:cNvCxnSpPr>
          <p:nvPr/>
        </p:nvCxnSpPr>
        <p:spPr>
          <a:xfrm rot="5400000">
            <a:off x="5364480" y="4648200"/>
            <a:ext cx="853440" cy="1588"/>
          </a:xfrm>
          <a:prstGeom prst="bentConnector3">
            <a:avLst>
              <a:gd name="adj1" fmla="val 50000"/>
            </a:avLst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312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13" name="PB"/>
          <p:cNvSpPr/>
          <p:nvPr/>
        </p:nvSpPr>
        <p:spPr>
          <a:xfrm>
            <a:off x="12700" y="6718300"/>
            <a:ext cx="33655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17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7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13318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19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320" name="section3"/>
          <p:cNvSpPr/>
          <p:nvPr/>
        </p:nvSpPr>
        <p:spPr>
          <a:xfrm>
            <a:off x="1270000" y="0"/>
            <a:ext cx="1752262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Architectural Design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13321" name="section4"/>
          <p:cNvSpPr/>
          <p:nvPr/>
        </p:nvSpPr>
        <p:spPr>
          <a:xfrm>
            <a:off x="3022600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Example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322" name="section5"/>
          <p:cNvSpPr/>
          <p:nvPr/>
        </p:nvSpPr>
        <p:spPr>
          <a:xfrm>
            <a:off x="4292600" y="0"/>
            <a:ext cx="131786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Design Decisions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3323" name="section6"/>
          <p:cNvSpPr/>
          <p:nvPr/>
        </p:nvSpPr>
        <p:spPr>
          <a:xfrm>
            <a:off x="5613400" y="0"/>
            <a:ext cx="215228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 &amp; System Characteristics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>
            <a:noAutofit/>
          </a:bodyPr>
          <a:lstStyle/>
          <a:p>
            <a:pPr eaLnBrk="1" hangingPunct="1"/>
            <a:r>
              <a:rPr lang="en-GB" dirty="0" smtClean="0"/>
              <a:t>Example: Packing robot control system</a:t>
            </a:r>
          </a:p>
        </p:txBody>
      </p:sp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EF5D524-7AC0-4C8C-9B0C-32273D2147BE}" type="slidenum">
              <a:rPr lang="ar-SA"/>
              <a:pPr/>
              <a:t>8</a:t>
            </a:fld>
            <a:endParaRPr lang="en-US"/>
          </a:p>
        </p:txBody>
      </p:sp>
      <p:pic>
        <p:nvPicPr>
          <p:cNvPr id="1117" name="Picture 9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05000" y="1219200"/>
            <a:ext cx="50292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B"/>
          <p:cNvSpPr/>
          <p:nvPr/>
        </p:nvSpPr>
        <p:spPr>
          <a:xfrm>
            <a:off x="12700" y="6718300"/>
            <a:ext cx="38481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8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3"/>
          <p:cNvSpPr/>
          <p:nvPr/>
        </p:nvSpPr>
        <p:spPr>
          <a:xfrm>
            <a:off x="1270000" y="0"/>
            <a:ext cx="15281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Architectural Design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4"/>
          <p:cNvSpPr/>
          <p:nvPr/>
        </p:nvSpPr>
        <p:spPr>
          <a:xfrm>
            <a:off x="2794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1" name="section5"/>
          <p:cNvSpPr/>
          <p:nvPr/>
        </p:nvSpPr>
        <p:spPr>
          <a:xfrm>
            <a:off x="4064000" y="0"/>
            <a:ext cx="131786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Design Decisions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2288" name="section6"/>
          <p:cNvSpPr/>
          <p:nvPr/>
        </p:nvSpPr>
        <p:spPr>
          <a:xfrm>
            <a:off x="5384800" y="0"/>
            <a:ext cx="215228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 &amp; System Characteristics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lIns="90487" tIns="44450" rIns="90487" bIns="44450">
            <a:normAutofit/>
          </a:bodyPr>
          <a:lstStyle/>
          <a:p>
            <a:pPr eaLnBrk="1" hangingPunct="1"/>
            <a:r>
              <a:rPr lang="en-GB" dirty="0" smtClean="0"/>
              <a:t>Example: Packing robot control system</a:t>
            </a:r>
          </a:p>
        </p:txBody>
      </p:sp>
      <p:sp>
        <p:nvSpPr>
          <p:cNvPr id="12290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FEF5D524-7AC0-4C8C-9B0C-32273D2147BE}" type="slidenum">
              <a:rPr lang="ar-SA"/>
              <a:pPr/>
              <a:t>9</a:t>
            </a:fld>
            <a:endParaRPr lang="en-US"/>
          </a:p>
        </p:txBody>
      </p:sp>
      <p:sp>
        <p:nvSpPr>
          <p:cNvPr id="94" name="Rectangle 93"/>
          <p:cNvSpPr>
            <a:spLocks/>
          </p:cNvSpPr>
          <p:nvPr/>
        </p:nvSpPr>
        <p:spPr>
          <a:xfrm>
            <a:off x="533400" y="1219200"/>
            <a:ext cx="19812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Vision system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5" name="Rectangle 94"/>
          <p:cNvSpPr>
            <a:spLocks/>
          </p:cNvSpPr>
          <p:nvPr/>
        </p:nvSpPr>
        <p:spPr>
          <a:xfrm>
            <a:off x="533400" y="2362200"/>
            <a:ext cx="19812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Object identification system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99" name="Rectangle 98"/>
          <p:cNvSpPr>
            <a:spLocks/>
          </p:cNvSpPr>
          <p:nvPr/>
        </p:nvSpPr>
        <p:spPr>
          <a:xfrm>
            <a:off x="6858000" y="5424714"/>
            <a:ext cx="19812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Conveyer controller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00" name="Straight Arrow Connector 99"/>
          <p:cNvCxnSpPr>
            <a:stCxn id="94" idx="2"/>
            <a:endCxn id="95" idx="0"/>
          </p:cNvCxnSpPr>
          <p:nvPr/>
        </p:nvCxnSpPr>
        <p:spPr>
          <a:xfrm rot="5400000">
            <a:off x="1295400" y="2133600"/>
            <a:ext cx="457200" cy="1588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>
            <a:stCxn id="95" idx="3"/>
            <a:endCxn id="109" idx="1"/>
          </p:cNvCxnSpPr>
          <p:nvPr/>
        </p:nvCxnSpPr>
        <p:spPr>
          <a:xfrm>
            <a:off x="2514600" y="2819400"/>
            <a:ext cx="685800" cy="1588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>
            <a:stCxn id="95" idx="2"/>
            <a:endCxn id="120" idx="1"/>
          </p:cNvCxnSpPr>
          <p:nvPr/>
        </p:nvCxnSpPr>
        <p:spPr>
          <a:xfrm rot="16200000" flipH="1">
            <a:off x="1504950" y="3295650"/>
            <a:ext cx="1638300" cy="1600200"/>
          </a:xfrm>
          <a:prstGeom prst="bentConnector2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09" name="Rectangle 108"/>
          <p:cNvSpPr>
            <a:spLocks/>
          </p:cNvSpPr>
          <p:nvPr/>
        </p:nvSpPr>
        <p:spPr>
          <a:xfrm>
            <a:off x="3200400" y="2209800"/>
            <a:ext cx="5105400" cy="1219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117" name="Rectangle 116"/>
          <p:cNvSpPr>
            <a:spLocks/>
          </p:cNvSpPr>
          <p:nvPr/>
        </p:nvSpPr>
        <p:spPr>
          <a:xfrm>
            <a:off x="3581400" y="2438400"/>
            <a:ext cx="19812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Arm controller</a:t>
            </a:r>
          </a:p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18" name="Rectangle 117"/>
          <p:cNvSpPr>
            <a:spLocks/>
          </p:cNvSpPr>
          <p:nvPr/>
        </p:nvSpPr>
        <p:spPr>
          <a:xfrm>
            <a:off x="6096000" y="2438400"/>
            <a:ext cx="1981200" cy="685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Gripper controller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20" name="Rectangle 119"/>
          <p:cNvSpPr>
            <a:spLocks/>
          </p:cNvSpPr>
          <p:nvPr/>
        </p:nvSpPr>
        <p:spPr>
          <a:xfrm>
            <a:off x="3124200" y="3657600"/>
            <a:ext cx="1981200" cy="2514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121" name="Rectangle 120"/>
          <p:cNvSpPr>
            <a:spLocks/>
          </p:cNvSpPr>
          <p:nvPr/>
        </p:nvSpPr>
        <p:spPr>
          <a:xfrm>
            <a:off x="3352800" y="3810000"/>
            <a:ext cx="1524000" cy="1066799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Packaging selection system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29" name="Straight Arrow Connector 101"/>
          <p:cNvCxnSpPr>
            <a:stCxn id="94" idx="3"/>
            <a:endCxn id="109" idx="0"/>
          </p:cNvCxnSpPr>
          <p:nvPr/>
        </p:nvCxnSpPr>
        <p:spPr>
          <a:xfrm>
            <a:off x="2514600" y="1562100"/>
            <a:ext cx="3238500" cy="647700"/>
          </a:xfrm>
          <a:prstGeom prst="bentConnector2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3" name="Straight Arrow Connector 101"/>
          <p:cNvCxnSpPr>
            <a:stCxn id="146" idx="3"/>
            <a:endCxn id="109" idx="2"/>
          </p:cNvCxnSpPr>
          <p:nvPr/>
        </p:nvCxnSpPr>
        <p:spPr>
          <a:xfrm flipV="1">
            <a:off x="4876800" y="3429000"/>
            <a:ext cx="876300" cy="2104572"/>
          </a:xfrm>
          <a:prstGeom prst="bentConnector2">
            <a:avLst/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>
            <a:stCxn id="122" idx="3"/>
            <a:endCxn id="99" idx="1"/>
          </p:cNvCxnSpPr>
          <p:nvPr/>
        </p:nvCxnSpPr>
        <p:spPr>
          <a:xfrm>
            <a:off x="4876800" y="5760244"/>
            <a:ext cx="1981200" cy="7370"/>
          </a:xfrm>
          <a:prstGeom prst="straightConnector1">
            <a:avLst/>
          </a:prstGeom>
          <a:ln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6" name="Rectangle 145"/>
          <p:cNvSpPr>
            <a:spLocks/>
          </p:cNvSpPr>
          <p:nvPr/>
        </p:nvSpPr>
        <p:spPr>
          <a:xfrm>
            <a:off x="3352800" y="5457372"/>
            <a:ext cx="1524000" cy="152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22" name="Rectangle 121"/>
          <p:cNvSpPr>
            <a:spLocks/>
          </p:cNvSpPr>
          <p:nvPr/>
        </p:nvSpPr>
        <p:spPr>
          <a:xfrm>
            <a:off x="3352800" y="5424487"/>
            <a:ext cx="1524000" cy="671513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smtClean="0">
                <a:solidFill>
                  <a:schemeClr val="tx1"/>
                </a:solidFill>
              </a:rPr>
              <a:t>Packing system</a:t>
            </a:r>
            <a:endParaRPr lang="en-US" sz="2000" dirty="0">
              <a:solidFill>
                <a:schemeClr val="tx1"/>
              </a:solidFill>
            </a:endParaRPr>
          </a:p>
        </p:txBody>
      </p:sp>
      <p:cxnSp>
        <p:nvCxnSpPr>
          <p:cNvPr id="154" name="Straight Arrow Connector 101"/>
          <p:cNvCxnSpPr>
            <a:stCxn id="122" idx="0"/>
            <a:endCxn id="121" idx="2"/>
          </p:cNvCxnSpPr>
          <p:nvPr/>
        </p:nvCxnSpPr>
        <p:spPr>
          <a:xfrm rot="5400000" flipH="1" flipV="1">
            <a:off x="3840956" y="5150643"/>
            <a:ext cx="547688" cy="1588"/>
          </a:xfrm>
          <a:prstGeom prst="bentConnector3">
            <a:avLst>
              <a:gd name="adj1" fmla="val 50000"/>
            </a:avLst>
          </a:prstGeom>
          <a:ln>
            <a:headEnd type="arrow" w="lg" len="lg"/>
            <a:tailEnd type="arrow" w="lg" len="lg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4" name="PBBorder"/>
          <p:cNvSpPr/>
          <p:nvPr/>
        </p:nvSpPr>
        <p:spPr>
          <a:xfrm>
            <a:off x="0" y="6705600"/>
            <a:ext cx="7747000" cy="152400"/>
          </a:xfrm>
          <a:prstGeom prst="rect">
            <a:avLst/>
          </a:prstGeom>
          <a:solidFill>
            <a:srgbClr val="FFFFFF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PB"/>
          <p:cNvSpPr/>
          <p:nvPr/>
        </p:nvSpPr>
        <p:spPr>
          <a:xfrm>
            <a:off x="12700" y="6718300"/>
            <a:ext cx="4330700" cy="127000"/>
          </a:xfrm>
          <a:prstGeom prst="rect">
            <a:avLst/>
          </a:prstGeom>
          <a:gradFill flip="none" rotWithShape="1">
            <a:gsLst>
              <a:gs pos="0">
                <a:srgbClr val="17375E"/>
              </a:gs>
              <a:gs pos="100000">
                <a:srgbClr val="17375E">
                  <a:tint val="0"/>
                </a:srgbClr>
              </a:gs>
              <a:gs pos="0">
                <a:srgbClr val="FFFFFF"/>
              </a:gs>
              <a:gs pos="65000">
                <a:srgbClr val="17375E"/>
              </a:gs>
              <a:gs pos="75000">
                <a:srgbClr val="DCDCDC"/>
              </a:gs>
              <a:gs pos="95000">
                <a:srgbClr val="FFFFFF"/>
              </a:gs>
            </a:gsLst>
            <a:lin ang="5400000" scaled="1"/>
            <a:tileRect/>
          </a:gradFill>
          <a:ln w="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PageNumberBackground"/>
          <p:cNvSpPr/>
          <p:nvPr/>
        </p:nvSpPr>
        <p:spPr>
          <a:xfrm flipH="1">
            <a:off x="7747000" y="6578600"/>
            <a:ext cx="1397000" cy="279400"/>
          </a:xfrm>
          <a:prstGeom prst="snip1Rect">
            <a:avLst>
              <a:gd name="adj" fmla="val 300000"/>
            </a:avLst>
          </a:prstGeom>
          <a:solidFill>
            <a:srgbClr val="17375E"/>
          </a:solidFill>
          <a:ln w="25400">
            <a:solidFill>
              <a:srgbClr val="17375E"/>
            </a:solidFill>
          </a:ln>
          <a:scene3d>
            <a:camera prst="orthographicFront"/>
            <a:lightRig rig="threePt" dir="l"/>
          </a:scene3d>
          <a:sp3d extrusionH="635000">
            <a:extrusionClr>
              <a:srgbClr val="17375E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fontAlgn="t"/>
            <a:r>
              <a:rPr lang="en-US" sz="1400" b="1" smtClean="0">
                <a:solidFill>
                  <a:srgbClr val="FFFFFF"/>
                </a:solidFill>
              </a:rPr>
              <a:t>Page 9 of 16</a:t>
            </a:r>
            <a:endParaRPr lang="en-US" sz="1400" b="1">
              <a:solidFill>
                <a:srgbClr val="FFFFFF"/>
              </a:solidFill>
            </a:endParaRPr>
          </a:p>
        </p:txBody>
      </p:sp>
      <p:sp>
        <p:nvSpPr>
          <p:cNvPr id="27" name="sectionsBGFrame"/>
          <p:cNvSpPr/>
          <p:nvPr/>
        </p:nvSpPr>
        <p:spPr>
          <a:xfrm>
            <a:off x="0" y="0"/>
            <a:ext cx="9144000" cy="292100"/>
          </a:xfrm>
          <a:prstGeom prst="rect">
            <a:avLst/>
          </a:prstGeom>
          <a:solidFill>
            <a:srgbClr val="17375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ection2"/>
          <p:cNvSpPr/>
          <p:nvPr/>
        </p:nvSpPr>
        <p:spPr>
          <a:xfrm>
            <a:off x="-1" y="0"/>
            <a:ext cx="1270000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Introduction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9" name="section3"/>
          <p:cNvSpPr/>
          <p:nvPr/>
        </p:nvSpPr>
        <p:spPr>
          <a:xfrm>
            <a:off x="1270000" y="0"/>
            <a:ext cx="1528151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Architectural Design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0" name="section4"/>
          <p:cNvSpPr/>
          <p:nvPr/>
        </p:nvSpPr>
        <p:spPr>
          <a:xfrm>
            <a:off x="2794000" y="0"/>
            <a:ext cx="1270000" cy="340519"/>
          </a:xfrm>
          <a:prstGeom prst="round2SameRect">
            <a:avLst>
              <a:gd name="adj1" fmla="val 35000"/>
              <a:gd name="adj2" fmla="val 0"/>
            </a:avLst>
          </a:prstGeom>
          <a:solidFill>
            <a:srgbClr val="FFFFFF"/>
          </a:solidFill>
          <a:ln w="1905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rgbClr val="FFFFFF"/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noAutofit/>
          </a:bodyPr>
          <a:lstStyle/>
          <a:p>
            <a:pPr algn="ctr" fontAlgn="t"/>
            <a:r>
              <a:rPr lang="en-US" sz="1400" u="sng" smtClean="0">
                <a:solidFill>
                  <a:srgbClr val="17375E"/>
                </a:solidFill>
              </a:rPr>
              <a:t>Example</a:t>
            </a:r>
            <a:endParaRPr lang="en-US" sz="1400" u="sng">
              <a:solidFill>
                <a:srgbClr val="17375E"/>
              </a:solidFill>
            </a:endParaRPr>
          </a:p>
        </p:txBody>
      </p:sp>
      <p:sp>
        <p:nvSpPr>
          <p:cNvPr id="31" name="section5"/>
          <p:cNvSpPr/>
          <p:nvPr/>
        </p:nvSpPr>
        <p:spPr>
          <a:xfrm>
            <a:off x="4064000" y="0"/>
            <a:ext cx="1317862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Design Decisions</a:t>
            </a:r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64" name="section6"/>
          <p:cNvSpPr/>
          <p:nvPr/>
        </p:nvSpPr>
        <p:spPr>
          <a:xfrm>
            <a:off x="5384800" y="0"/>
            <a:ext cx="2152283" cy="306467"/>
          </a:xfrm>
          <a:prstGeom prst="round2SameRect">
            <a:avLst>
              <a:gd name="adj1" fmla="val 35000"/>
              <a:gd name="adj2" fmla="val 0"/>
            </a:avLst>
          </a:prstGeom>
          <a:ln w="0">
            <a:solidFill>
              <a:srgbClr val="DCDCD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>
            <a:spAutoFit/>
          </a:bodyPr>
          <a:lstStyle/>
          <a:p>
            <a:pPr algn="ctr" fontAlgn="t"/>
            <a:r>
              <a:rPr lang="en-US" sz="1200" smtClean="0">
                <a:solidFill>
                  <a:srgbClr val="FFFFFF"/>
                </a:solidFill>
              </a:rPr>
              <a:t>Arch &amp; System Characteristics</a:t>
            </a:r>
            <a:endParaRPr lang="en-US" sz="120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WE205 2011-09-26 (with Tabs)">
  <a:themeElements>
    <a:clrScheme name="Origin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2.xml><?xml version="1.0" encoding="utf-8"?>
<a:themeOverride xmlns:a="http://schemas.openxmlformats.org/drawingml/2006/main">
  <a:clrScheme name="Origin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SWE205 2011-09-26 (with Tabs)</Template>
  <TotalTime>1060</TotalTime>
  <Words>821</Words>
  <Application>Microsoft Office PowerPoint</Application>
  <PresentationFormat>On-screen Show (4:3)</PresentationFormat>
  <Paragraphs>224</Paragraphs>
  <Slides>16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SWE205 2011-09-26 (with Tabs)</vt:lpstr>
      <vt:lpstr>Lecture – 17 Architectural Design </vt:lpstr>
      <vt:lpstr>Do you remember? </vt:lpstr>
      <vt:lpstr>Software architecture</vt:lpstr>
      <vt:lpstr>Architectural design</vt:lpstr>
      <vt:lpstr>Advantages of explicit architecture</vt:lpstr>
      <vt:lpstr>System structuring</vt:lpstr>
      <vt:lpstr>Box and line diagrams</vt:lpstr>
      <vt:lpstr>Example: Packing robot control system</vt:lpstr>
      <vt:lpstr>Example: Packing robot control system</vt:lpstr>
      <vt:lpstr>Architectural design decisions</vt:lpstr>
      <vt:lpstr>Architectural design decisions</vt:lpstr>
      <vt:lpstr>Architecture and system characteristics</vt:lpstr>
      <vt:lpstr>Architecture and system characteristics</vt:lpstr>
      <vt:lpstr>Architectural conflicts</vt:lpstr>
      <vt:lpstr>Think about …. </vt:lpstr>
      <vt:lpstr>Key Points</vt:lpstr>
    </vt:vector>
  </TitlesOfParts>
  <Company>khalidm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khalidm</dc:creator>
  <cp:lastModifiedBy>Khalid Aljasser</cp:lastModifiedBy>
  <cp:revision>365</cp:revision>
  <dcterms:created xsi:type="dcterms:W3CDTF">2008-10-05T15:17:56Z</dcterms:created>
  <dcterms:modified xsi:type="dcterms:W3CDTF">2011-10-29T04:12:34Z</dcterms:modified>
</cp:coreProperties>
</file>